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95" r:id="rId2"/>
    <p:sldId id="296" r:id="rId3"/>
    <p:sldId id="272" r:id="rId4"/>
    <p:sldId id="257" r:id="rId5"/>
    <p:sldId id="273" r:id="rId6"/>
    <p:sldId id="276" r:id="rId7"/>
    <p:sldId id="278" r:id="rId8"/>
    <p:sldId id="277" r:id="rId9"/>
    <p:sldId id="279" r:id="rId10"/>
    <p:sldId id="297" r:id="rId11"/>
    <p:sldId id="280" r:id="rId12"/>
    <p:sldId id="274" r:id="rId13"/>
    <p:sldId id="281" r:id="rId14"/>
    <p:sldId id="283" r:id="rId15"/>
    <p:sldId id="284" r:id="rId16"/>
    <p:sldId id="285" r:id="rId17"/>
    <p:sldId id="286" r:id="rId18"/>
    <p:sldId id="287" r:id="rId19"/>
    <p:sldId id="288" r:id="rId20"/>
    <p:sldId id="289" r:id="rId21"/>
    <p:sldId id="290"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05F2C04-C923-438B-8C0F-E0CD2BADF298}">
      <wppc:fontMiss xmlns="" xmlns:wppc="http://www.wps.cn/officeDocument/PresentationCustomData"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A47E"/>
    <a:srgbClr val="C1AB8F"/>
    <a:srgbClr val="A881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autoAdjust="0"/>
    <p:restoredTop sz="94660" autoAdjust="0"/>
  </p:normalViewPr>
  <p:slideViewPr>
    <p:cSldViewPr snapToGrid="0">
      <p:cViewPr varScale="1">
        <p:scale>
          <a:sx n="69" d="100"/>
          <a:sy n="69" d="100"/>
        </p:scale>
        <p:origin x="-536" y="-7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21.wav>
</file>

<file path=ppt/media/media3.wav>
</file>

<file path=ppt/media/media4.wav>
</file>

<file path=ppt/media/media5.wav>
</file>

<file path=ppt/media/media6.wav>
</file>

<file path=ppt/media/media7.wav>
</file>

<file path=ppt/media/media8.wav>
</file>

<file path=ppt/media/media9.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655A0C4-6723-4B69-908C-12C78F8BAB8B}" type="datetimeFigureOut">
              <a:rPr lang="zh-CN" altLang="en-US" smtClean="0"/>
              <a:t>2020/1/10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7E1CCCF-FD1A-4700-B172-C39C3B1D97ED}" type="slidenum">
              <a:rPr lang="zh-CN" altLang="en-US" smtClean="0"/>
              <a:t>‹#›</a:t>
            </a:fld>
            <a:endParaRPr lang="zh-CN" altLang="en-US"/>
          </a:p>
        </p:txBody>
      </p:sp>
    </p:spTree>
  </p:cSld>
  <p:clrMapOvr>
    <a:masterClrMapping/>
  </p:clrMapOvr>
  <p:transition advTm="2000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655A0C4-6723-4B69-908C-12C78F8BAB8B}" type="datetimeFigureOut">
              <a:rPr lang="zh-CN" altLang="en-US" smtClean="0"/>
              <a:t>2020/1/10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7E1CCCF-FD1A-4700-B172-C39C3B1D97ED}" type="slidenum">
              <a:rPr lang="zh-CN" altLang="en-US" smtClean="0"/>
              <a:t>‹#›</a:t>
            </a:fld>
            <a:endParaRPr lang="zh-CN" altLang="en-US"/>
          </a:p>
        </p:txBody>
      </p:sp>
    </p:spTree>
  </p:cSld>
  <p:clrMapOvr>
    <a:masterClrMapping/>
  </p:clrMapOvr>
  <p:transition advTm="2000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655A0C4-6723-4B69-908C-12C78F8BAB8B}" type="datetimeFigureOut">
              <a:rPr lang="zh-CN" altLang="en-US" smtClean="0"/>
              <a:t>2020/1/10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7E1CCCF-FD1A-4700-B172-C39C3B1D97ED}" type="slidenum">
              <a:rPr lang="zh-CN" altLang="en-US" smtClean="0"/>
              <a:t>‹#›</a:t>
            </a:fld>
            <a:endParaRPr lang="zh-CN" altLang="en-US"/>
          </a:p>
        </p:txBody>
      </p:sp>
    </p:spTree>
  </p:cSld>
  <p:clrMapOvr>
    <a:masterClrMapping/>
  </p:clrMapOvr>
  <p:transition advTm="2000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655A0C4-6723-4B69-908C-12C78F8BAB8B}" type="datetimeFigureOut">
              <a:rPr lang="zh-CN" altLang="en-US" smtClean="0"/>
              <a:t>2020/1/10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7E1CCCF-FD1A-4700-B172-C39C3B1D97ED}" type="slidenum">
              <a:rPr lang="zh-CN" altLang="en-US" smtClean="0"/>
              <a:t>‹#›</a:t>
            </a:fld>
            <a:endParaRPr lang="zh-CN" altLang="en-US"/>
          </a:p>
        </p:txBody>
      </p:sp>
    </p:spTree>
  </p:cSld>
  <p:clrMapOvr>
    <a:masterClrMapping/>
  </p:clrMapOvr>
  <p:transition advTm="2000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655A0C4-6723-4B69-908C-12C78F8BAB8B}" type="datetimeFigureOut">
              <a:rPr lang="zh-CN" altLang="en-US" smtClean="0"/>
              <a:t>2020/1/10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7E1CCCF-FD1A-4700-B172-C39C3B1D97ED}" type="slidenum">
              <a:rPr lang="zh-CN" altLang="en-US" smtClean="0"/>
              <a:t>‹#›</a:t>
            </a:fld>
            <a:endParaRPr lang="zh-CN" altLang="en-US"/>
          </a:p>
        </p:txBody>
      </p:sp>
    </p:spTree>
  </p:cSld>
  <p:clrMapOvr>
    <a:masterClrMapping/>
  </p:clrMapOvr>
  <p:transition advTm="2000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9655A0C4-6723-4B69-908C-12C78F8BAB8B}" type="datetimeFigureOut">
              <a:rPr lang="zh-CN" altLang="en-US" smtClean="0"/>
              <a:t>2020/1/10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7E1CCCF-FD1A-4700-B172-C39C3B1D97ED}" type="slidenum">
              <a:rPr lang="zh-CN" altLang="en-US" smtClean="0"/>
              <a:t>‹#›</a:t>
            </a:fld>
            <a:endParaRPr lang="zh-CN" altLang="en-US"/>
          </a:p>
        </p:txBody>
      </p:sp>
    </p:spTree>
  </p:cSld>
  <p:clrMapOvr>
    <a:masterClrMapping/>
  </p:clrMapOvr>
  <p:transition advTm="2000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9655A0C4-6723-4B69-908C-12C78F8BAB8B}" type="datetimeFigureOut">
              <a:rPr lang="zh-CN" altLang="en-US" smtClean="0"/>
              <a:t>2020/1/10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7E1CCCF-FD1A-4700-B172-C39C3B1D97ED}" type="slidenum">
              <a:rPr lang="zh-CN" altLang="en-US" smtClean="0"/>
              <a:t>‹#›</a:t>
            </a:fld>
            <a:endParaRPr lang="zh-CN" altLang="en-US"/>
          </a:p>
        </p:txBody>
      </p:sp>
    </p:spTree>
  </p:cSld>
  <p:clrMapOvr>
    <a:masterClrMapping/>
  </p:clrMapOvr>
  <p:transition advTm="2000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655A0C4-6723-4B69-908C-12C78F8BAB8B}" type="datetimeFigureOut">
              <a:rPr lang="zh-CN" altLang="en-US" smtClean="0"/>
              <a:t>2020/1/10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7E1CCCF-FD1A-4700-B172-C39C3B1D97ED}" type="slidenum">
              <a:rPr lang="zh-CN" altLang="en-US" smtClean="0"/>
              <a:t>‹#›</a:t>
            </a:fld>
            <a:endParaRPr lang="zh-CN" altLang="en-US"/>
          </a:p>
        </p:txBody>
      </p:sp>
    </p:spTree>
  </p:cSld>
  <p:clrMapOvr>
    <a:masterClrMapping/>
  </p:clrMapOvr>
  <p:transition advTm="2000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655A0C4-6723-4B69-908C-12C78F8BAB8B}" type="datetimeFigureOut">
              <a:rPr lang="zh-CN" altLang="en-US" smtClean="0"/>
              <a:t>2020/1/10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7E1CCCF-FD1A-4700-B172-C39C3B1D97ED}" type="slidenum">
              <a:rPr lang="zh-CN" altLang="en-US" smtClean="0"/>
              <a:t>‹#›</a:t>
            </a:fld>
            <a:endParaRPr lang="zh-CN" altLang="en-US"/>
          </a:p>
        </p:txBody>
      </p:sp>
      <p:pic>
        <p:nvPicPr>
          <p:cNvPr id="10" name="图片 9"/>
          <p:cNvPicPr>
            <a:picLocks noChangeAspect="1"/>
          </p:cNvPicPr>
          <p:nvPr userDrawn="1"/>
        </p:nvPicPr>
        <p:blipFill>
          <a:blip r:embed="rId2">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0" y="0"/>
            <a:ext cx="12192000" cy="6857194"/>
          </a:xfrm>
          <a:prstGeom prst="rect">
            <a:avLst/>
          </a:prstGeom>
        </p:spPr>
      </p:pic>
    </p:spTree>
  </p:cSld>
  <p:clrMapOvr>
    <a:masterClrMapping/>
  </p:clrMapOvr>
  <p:transition advTm="2000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655A0C4-6723-4B69-908C-12C78F8BAB8B}" type="datetimeFigureOut">
              <a:rPr lang="zh-CN" altLang="en-US" smtClean="0"/>
              <a:t>2020/1/10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7E1CCCF-FD1A-4700-B172-C39C3B1D97ED}" type="slidenum">
              <a:rPr lang="zh-CN" altLang="en-US" smtClean="0"/>
              <a:t>‹#›</a:t>
            </a:fld>
            <a:endParaRPr lang="zh-CN" altLang="en-US"/>
          </a:p>
        </p:txBody>
      </p:sp>
    </p:spTree>
  </p:cSld>
  <p:clrMapOvr>
    <a:masterClrMapping/>
  </p:clrMapOvr>
  <p:transition advTm="2000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655A0C4-6723-4B69-908C-12C78F8BAB8B}" type="datetimeFigureOut">
              <a:rPr lang="zh-CN" altLang="en-US" smtClean="0"/>
              <a:t>2020/1/10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7E1CCCF-FD1A-4700-B172-C39C3B1D97ED}" type="slidenum">
              <a:rPr lang="zh-CN" altLang="en-US" smtClean="0"/>
              <a:t>‹#›</a:t>
            </a:fld>
            <a:endParaRPr lang="zh-CN" altLang="en-US"/>
          </a:p>
        </p:txBody>
      </p:sp>
    </p:spTree>
  </p:cSld>
  <p:clrMapOvr>
    <a:masterClrMapping/>
  </p:clrMapOvr>
  <p:transition advTm="2000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55A0C4-6723-4B69-908C-12C78F8BAB8B}" type="datetimeFigureOut">
              <a:rPr lang="zh-CN" altLang="en-US" smtClean="0"/>
              <a:t>2020/1/10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E1CCCF-FD1A-4700-B172-C39C3B1D97ED}"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advTm="2000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3.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wav"/><Relationship Id="rId1" Type="http://schemas.microsoft.com/office/2007/relationships/media" Target="../media/media11.wav"/><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wav"/><Relationship Id="rId1" Type="http://schemas.microsoft.com/office/2007/relationships/media" Target="../media/media12.wav"/><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wav"/><Relationship Id="rId1" Type="http://schemas.microsoft.com/office/2007/relationships/media" Target="../media/media13.wav"/><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wav"/><Relationship Id="rId1" Type="http://schemas.microsoft.com/office/2007/relationships/media" Target="../media/media14.wav"/><Relationship Id="rId6" Type="http://schemas.openxmlformats.org/officeDocument/2006/relationships/image" Target="../media/image3.png"/><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wav"/><Relationship Id="rId1" Type="http://schemas.microsoft.com/office/2007/relationships/media" Target="../media/media15.wav"/><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6.wav"/><Relationship Id="rId1" Type="http://schemas.microsoft.com/office/2007/relationships/media" Target="../media/media16.wav"/><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wav"/><Relationship Id="rId1" Type="http://schemas.microsoft.com/office/2007/relationships/media" Target="../media/media17.wav"/><Relationship Id="rId5" Type="http://schemas.openxmlformats.org/officeDocument/2006/relationships/image" Target="../media/image3.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8.wav"/><Relationship Id="rId1" Type="http://schemas.microsoft.com/office/2007/relationships/media" Target="../media/media18.wav"/><Relationship Id="rId5" Type="http://schemas.openxmlformats.org/officeDocument/2006/relationships/image" Target="../media/image3.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9.wav"/><Relationship Id="rId1" Type="http://schemas.microsoft.com/office/2007/relationships/media" Target="../media/media19.wav"/><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wav"/><Relationship Id="rId1" Type="http://schemas.microsoft.com/office/2007/relationships/media" Target="../media/media2.wav"/><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0.wav"/><Relationship Id="rId1" Type="http://schemas.microsoft.com/office/2007/relationships/media" Target="../media/media20.wav"/><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1.wav"/><Relationship Id="rId1" Type="http://schemas.microsoft.com/office/2007/relationships/media" Target="../media/media21.wav"/><Relationship Id="rId5" Type="http://schemas.openxmlformats.org/officeDocument/2006/relationships/image" Target="../media/image3.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wav"/><Relationship Id="rId1" Type="http://schemas.microsoft.com/office/2007/relationships/media" Target="../media/media3.wav"/><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wav"/><Relationship Id="rId1" Type="http://schemas.microsoft.com/office/2007/relationships/media" Target="../media/media4.wav"/><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wav"/><Relationship Id="rId1" Type="http://schemas.microsoft.com/office/2007/relationships/media" Target="../media/media5.wav"/><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wav"/><Relationship Id="rId1" Type="http://schemas.microsoft.com/office/2007/relationships/media" Target="../media/media6.wav"/><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wav"/><Relationship Id="rId1" Type="http://schemas.microsoft.com/office/2007/relationships/media" Target="../media/media7.wav"/><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wav"/><Relationship Id="rId1" Type="http://schemas.microsoft.com/office/2007/relationships/media" Target="../media/media8.wav"/><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wav"/><Relationship Id="rId1" Type="http://schemas.microsoft.com/office/2007/relationships/media" Target="../media/media9.wav"/><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4">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0" y="0"/>
            <a:ext cx="12192000" cy="6857194"/>
          </a:xfrm>
          <a:prstGeom prst="rect">
            <a:avLst/>
          </a:prstGeom>
        </p:spPr>
      </p:pic>
      <p:sp>
        <p:nvSpPr>
          <p:cNvPr id="9" name="文本框 8"/>
          <p:cNvSpPr txBox="1"/>
          <p:nvPr/>
        </p:nvSpPr>
        <p:spPr>
          <a:xfrm>
            <a:off x="2815472" y="2401075"/>
            <a:ext cx="6561056" cy="923330"/>
          </a:xfrm>
          <a:prstGeom prst="rect">
            <a:avLst/>
          </a:prstGeom>
          <a:noFill/>
        </p:spPr>
        <p:txBody>
          <a:bodyPr wrap="square" rtlCol="0">
            <a:spAutoFit/>
          </a:bodyPr>
          <a:lstStyle/>
          <a:p>
            <a:pPr algn="dist"/>
            <a:r>
              <a:rPr lang="zh-CN" altLang="en-US" sz="5400" dirty="0" smtClean="0">
                <a:solidFill>
                  <a:schemeClr val="tx1">
                    <a:lumMod val="75000"/>
                    <a:lumOff val="25000"/>
                  </a:schemeClr>
                </a:solidFill>
                <a:latin typeface="方正稚艺简体" panose="03000509000000000000" pitchFamily="65" charset="-122"/>
                <a:ea typeface="方正稚艺简体" panose="03000509000000000000" pitchFamily="65" charset="-122"/>
              </a:rPr>
              <a:t>沿路手账</a:t>
            </a:r>
            <a:endParaRPr lang="zh-CN" altLang="en-US" sz="5400" dirty="0">
              <a:solidFill>
                <a:schemeClr val="tx1">
                  <a:lumMod val="75000"/>
                  <a:lumOff val="25000"/>
                </a:schemeClr>
              </a:solidFill>
              <a:latin typeface="方正稚艺简体" panose="03000509000000000000" pitchFamily="65" charset="-122"/>
              <a:ea typeface="方正稚艺简体" panose="03000509000000000000" pitchFamily="65" charset="-122"/>
            </a:endParaRPr>
          </a:p>
        </p:txBody>
      </p:sp>
      <p:sp>
        <p:nvSpPr>
          <p:cNvPr id="10" name="文本框 9"/>
          <p:cNvSpPr txBox="1"/>
          <p:nvPr/>
        </p:nvSpPr>
        <p:spPr>
          <a:xfrm>
            <a:off x="3459637" y="3785705"/>
            <a:ext cx="2139884" cy="369332"/>
          </a:xfrm>
          <a:prstGeom prst="rect">
            <a:avLst/>
          </a:prstGeom>
          <a:noFill/>
        </p:spPr>
        <p:txBody>
          <a:bodyPr wrap="square" rtlCol="0">
            <a:spAutoFit/>
          </a:bodyPr>
          <a:lstStyle/>
          <a:p>
            <a:r>
              <a:rPr lang="zh-CN" altLang="en-US" dirty="0">
                <a:solidFill>
                  <a:schemeClr val="tx1">
                    <a:lumMod val="75000"/>
                    <a:lumOff val="25000"/>
                  </a:schemeClr>
                </a:solidFill>
                <a:latin typeface="+mn-ea"/>
              </a:rPr>
              <a:t>汇报人</a:t>
            </a:r>
            <a:r>
              <a:rPr lang="zh-CN" altLang="en-US" dirty="0" smtClean="0">
                <a:solidFill>
                  <a:schemeClr val="tx1">
                    <a:lumMod val="75000"/>
                    <a:lumOff val="25000"/>
                  </a:schemeClr>
                </a:solidFill>
                <a:latin typeface="+mn-ea"/>
              </a:rPr>
              <a:t>：叶倩晖</a:t>
            </a:r>
            <a:endParaRPr lang="zh-CN" altLang="en-US" dirty="0">
              <a:solidFill>
                <a:schemeClr val="tx1">
                  <a:lumMod val="75000"/>
                  <a:lumOff val="25000"/>
                </a:schemeClr>
              </a:solidFill>
              <a:latin typeface="+mn-ea"/>
            </a:endParaRPr>
          </a:p>
        </p:txBody>
      </p:sp>
      <p:sp>
        <p:nvSpPr>
          <p:cNvPr id="6" name="文本框 11"/>
          <p:cNvSpPr txBox="1"/>
          <p:nvPr/>
        </p:nvSpPr>
        <p:spPr>
          <a:xfrm>
            <a:off x="2815472" y="4665947"/>
            <a:ext cx="6561056" cy="398780"/>
          </a:xfrm>
          <a:prstGeom prst="rect">
            <a:avLst/>
          </a:prstGeom>
          <a:noFill/>
        </p:spPr>
        <p:txBody>
          <a:bodyPr wrap="square" rtlCol="0">
            <a:spAutoFit/>
          </a:bodyPr>
          <a:lstStyle/>
          <a:p>
            <a:pPr algn="dist"/>
            <a:r>
              <a:rPr lang="zh-CN" altLang="en-US" sz="2000" dirty="0">
                <a:solidFill>
                  <a:schemeClr val="tx1">
                    <a:lumMod val="75000"/>
                    <a:lumOff val="25000"/>
                  </a:schemeClr>
                </a:solidFill>
                <a:latin typeface="+mj-lt"/>
                <a:ea typeface="+mj-lt"/>
                <a:cs typeface="+mj-lt"/>
              </a:rPr>
              <a:t>（可以记录下生活中细小事物的手账制作APP）</a:t>
            </a:r>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cSld>
  <p:clrMapOvr>
    <a:masterClrMapping/>
  </p:clrMapOvr>
  <p:transition advTm="2515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919095" y="1091565"/>
            <a:ext cx="635317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需求列表与人工智能API加值</a:t>
            </a:r>
          </a:p>
        </p:txBody>
      </p:sp>
      <p:sp>
        <p:nvSpPr>
          <p:cNvPr id="2" name="文本框 1"/>
          <p:cNvSpPr txBox="1"/>
          <p:nvPr/>
        </p:nvSpPr>
        <p:spPr>
          <a:xfrm>
            <a:off x="5064735" y="3251800"/>
            <a:ext cx="2476106" cy="369332"/>
          </a:xfrm>
          <a:prstGeom prst="rect">
            <a:avLst/>
          </a:prstGeom>
          <a:noFill/>
        </p:spPr>
        <p:txBody>
          <a:bodyPr wrap="square" rtlCol="0">
            <a:spAutoFit/>
          </a:bodyPr>
          <a:lstStyle/>
          <a:p>
            <a:r>
              <a:rPr lang="zh-CN" altLang="en-US" dirty="0">
                <a:solidFill>
                  <a:schemeClr val="bg1"/>
                </a:solidFill>
              </a:rPr>
              <a:t>单击此处添加标题文本</a:t>
            </a: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2194" y="2307753"/>
            <a:ext cx="10086975" cy="2257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299555329"/>
      </p:ext>
    </p:extLst>
  </p:cSld>
  <p:clrMapOvr>
    <a:masterClrMapping/>
  </p:clrMapOvr>
  <p:transition advTm="2943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919095" y="1091565"/>
            <a:ext cx="635317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需求列表与人工智能API加值</a:t>
            </a:r>
          </a:p>
        </p:txBody>
      </p:sp>
      <p:sp>
        <p:nvSpPr>
          <p:cNvPr id="2" name="文本框 1"/>
          <p:cNvSpPr txBox="1"/>
          <p:nvPr/>
        </p:nvSpPr>
        <p:spPr>
          <a:xfrm>
            <a:off x="5064735" y="3251800"/>
            <a:ext cx="2476106" cy="369332"/>
          </a:xfrm>
          <a:prstGeom prst="rect">
            <a:avLst/>
          </a:prstGeom>
          <a:noFill/>
        </p:spPr>
        <p:txBody>
          <a:bodyPr wrap="square" rtlCol="0">
            <a:spAutoFit/>
          </a:bodyPr>
          <a:lstStyle/>
          <a:p>
            <a:r>
              <a:rPr lang="zh-CN" altLang="en-US" dirty="0">
                <a:solidFill>
                  <a:schemeClr val="bg1"/>
                </a:solidFill>
              </a:rPr>
              <a:t>单击此处添加标题文本</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2116" y="2442175"/>
            <a:ext cx="10115550" cy="809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35928" y="3152342"/>
            <a:ext cx="10067925" cy="1495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音频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cSld>
  <p:clrMapOvr>
    <a:masterClrMapping/>
  </p:clrMapOvr>
  <p:transition advTm="3229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12"/>
          <p:cNvSpPr/>
          <p:nvPr/>
        </p:nvSpPr>
        <p:spPr>
          <a:xfrm>
            <a:off x="222885" y="187325"/>
            <a:ext cx="1598295" cy="64516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26390" y="187325"/>
            <a:ext cx="134429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原型</a:t>
            </a:r>
          </a:p>
        </p:txBody>
      </p:sp>
      <p:pic>
        <p:nvPicPr>
          <p:cNvPr id="7" name="图片 6"/>
          <p:cNvPicPr>
            <a:picLocks noChangeAspect="1"/>
          </p:cNvPicPr>
          <p:nvPr/>
        </p:nvPicPr>
        <p:blipFill>
          <a:blip r:embed="rId4"/>
          <a:stretch>
            <a:fillRect/>
          </a:stretch>
        </p:blipFill>
        <p:spPr>
          <a:xfrm>
            <a:off x="4097655" y="133985"/>
            <a:ext cx="3423920" cy="7271385"/>
          </a:xfrm>
          <a:prstGeom prst="rect">
            <a:avLst/>
          </a:prstGeom>
        </p:spPr>
      </p:pic>
      <p:sp>
        <p:nvSpPr>
          <p:cNvPr id="8" name="文本框 7"/>
          <p:cNvSpPr txBox="1"/>
          <p:nvPr/>
        </p:nvSpPr>
        <p:spPr>
          <a:xfrm>
            <a:off x="607060" y="2384425"/>
            <a:ext cx="3758565" cy="1445260"/>
          </a:xfrm>
          <a:prstGeom prst="rect">
            <a:avLst/>
          </a:prstGeom>
          <a:noFill/>
        </p:spPr>
        <p:txBody>
          <a:bodyPr wrap="square" rtlCol="0">
            <a:spAutoFit/>
          </a:bodyPr>
          <a:lstStyle/>
          <a:p>
            <a:pPr algn="l"/>
            <a:r>
              <a:rPr lang="zh-CN" altLang="en-US" sz="2400" dirty="0">
                <a:solidFill>
                  <a:schemeClr val="tx1">
                    <a:lumMod val="95000"/>
                    <a:lumOff val="5000"/>
                  </a:schemeClr>
                </a:solidFill>
              </a:rPr>
              <a:t>首页</a:t>
            </a:r>
          </a:p>
          <a:p>
            <a:pPr algn="l"/>
            <a:endParaRPr lang="zh-CN" altLang="en-US" sz="2400" dirty="0">
              <a:solidFill>
                <a:schemeClr val="tx1">
                  <a:lumMod val="95000"/>
                  <a:lumOff val="5000"/>
                </a:schemeClr>
              </a:solidFill>
            </a:endParaRPr>
          </a:p>
          <a:p>
            <a:pPr algn="l"/>
            <a:r>
              <a:rPr lang="zh-CN" altLang="en-US" sz="2000" dirty="0">
                <a:solidFill>
                  <a:schemeClr val="tx1">
                    <a:lumMod val="95000"/>
                    <a:lumOff val="5000"/>
                  </a:schemeClr>
                </a:solidFill>
              </a:rPr>
              <a:t>含有用户所创建的手账本预览、素材库、社区版块</a:t>
            </a:r>
          </a:p>
        </p:txBody>
      </p:sp>
      <p:pic>
        <p:nvPicPr>
          <p:cNvPr id="10" name="图片 9"/>
          <p:cNvPicPr>
            <a:picLocks noChangeAspect="1"/>
          </p:cNvPicPr>
          <p:nvPr/>
        </p:nvPicPr>
        <p:blipFill>
          <a:blip r:embed="rId5"/>
          <a:stretch>
            <a:fillRect/>
          </a:stretch>
        </p:blipFill>
        <p:spPr>
          <a:xfrm>
            <a:off x="7842885" y="-285115"/>
            <a:ext cx="3535045" cy="7533640"/>
          </a:xfrm>
          <a:prstGeom prst="rect">
            <a:avLst/>
          </a:prstGeom>
        </p:spPr>
      </p:pic>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cSld>
  <p:clrMapOvr>
    <a:masterClrMapping/>
  </p:clrMapOvr>
  <p:transition advTm="288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12"/>
          <p:cNvSpPr/>
          <p:nvPr/>
        </p:nvSpPr>
        <p:spPr>
          <a:xfrm>
            <a:off x="222885" y="187325"/>
            <a:ext cx="1598295" cy="64516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26390" y="187325"/>
            <a:ext cx="134429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原型</a:t>
            </a:r>
          </a:p>
        </p:txBody>
      </p:sp>
      <p:sp>
        <p:nvSpPr>
          <p:cNvPr id="8" name="文本框 7"/>
          <p:cNvSpPr txBox="1"/>
          <p:nvPr/>
        </p:nvSpPr>
        <p:spPr>
          <a:xfrm>
            <a:off x="326390" y="1978024"/>
            <a:ext cx="1945755" cy="3108543"/>
          </a:xfrm>
          <a:prstGeom prst="rect">
            <a:avLst/>
          </a:prstGeom>
          <a:noFill/>
        </p:spPr>
        <p:txBody>
          <a:bodyPr wrap="square" rtlCol="0">
            <a:spAutoFit/>
          </a:bodyPr>
          <a:lstStyle/>
          <a:p>
            <a:pPr algn="l"/>
            <a:r>
              <a:rPr lang="zh-CN" altLang="en-US" sz="2400" dirty="0">
                <a:solidFill>
                  <a:schemeClr val="tx1">
                    <a:lumMod val="95000"/>
                    <a:lumOff val="5000"/>
                  </a:schemeClr>
                </a:solidFill>
              </a:rPr>
              <a:t>首页</a:t>
            </a:r>
            <a:r>
              <a:rPr lang="en-US" altLang="zh-CN" sz="2400" dirty="0">
                <a:solidFill>
                  <a:schemeClr val="tx1">
                    <a:lumMod val="95000"/>
                    <a:lumOff val="5000"/>
                  </a:schemeClr>
                </a:solidFill>
              </a:rPr>
              <a:t>——</a:t>
            </a:r>
            <a:r>
              <a:rPr lang="zh-CN" altLang="en-US" sz="2400" dirty="0">
                <a:solidFill>
                  <a:schemeClr val="tx1">
                    <a:lumMod val="95000"/>
                    <a:lumOff val="5000"/>
                  </a:schemeClr>
                </a:solidFill>
              </a:rPr>
              <a:t>制作手账</a:t>
            </a:r>
            <a:r>
              <a:rPr lang="zh-CN" altLang="en-US" sz="2400" dirty="0" smtClean="0">
                <a:solidFill>
                  <a:schemeClr val="tx1">
                    <a:lumMod val="95000"/>
                    <a:lumOff val="5000"/>
                  </a:schemeClr>
                </a:solidFill>
              </a:rPr>
              <a:t>界面与素材库</a:t>
            </a:r>
            <a:endParaRPr lang="zh-CN" altLang="en-US" sz="2400" dirty="0">
              <a:solidFill>
                <a:schemeClr val="tx1">
                  <a:lumMod val="95000"/>
                  <a:lumOff val="5000"/>
                </a:schemeClr>
              </a:solidFill>
            </a:endParaRPr>
          </a:p>
          <a:p>
            <a:pPr algn="l"/>
            <a:endParaRPr lang="zh-CN" altLang="en-US" sz="2400" dirty="0">
              <a:solidFill>
                <a:schemeClr val="tx1">
                  <a:lumMod val="95000"/>
                  <a:lumOff val="5000"/>
                </a:schemeClr>
              </a:solidFill>
            </a:endParaRPr>
          </a:p>
          <a:p>
            <a:pPr algn="l"/>
            <a:r>
              <a:rPr lang="zh-CN" altLang="en-US" sz="2000" dirty="0">
                <a:solidFill>
                  <a:schemeClr val="tx1">
                    <a:lumMod val="95000"/>
                    <a:lumOff val="5000"/>
                  </a:schemeClr>
                </a:solidFill>
              </a:rPr>
              <a:t>用户可以在此用素材库的素材来编辑个人的手</a:t>
            </a:r>
            <a:r>
              <a:rPr lang="zh-CN" altLang="en-US" sz="2000" dirty="0" smtClean="0">
                <a:solidFill>
                  <a:schemeClr val="tx1">
                    <a:lumMod val="95000"/>
                    <a:lumOff val="5000"/>
                  </a:schemeClr>
                </a:solidFill>
              </a:rPr>
              <a:t>账</a:t>
            </a:r>
            <a:r>
              <a:rPr lang="zh-CN" altLang="en-US" sz="2000" dirty="0">
                <a:solidFill>
                  <a:schemeClr val="tx1">
                    <a:lumMod val="95000"/>
                    <a:lumOff val="5000"/>
                  </a:schemeClr>
                </a:solidFill>
              </a:rPr>
              <a:t>、</a:t>
            </a:r>
            <a:r>
              <a:rPr lang="zh-CN" altLang="en-US" sz="2000" dirty="0" smtClean="0">
                <a:solidFill>
                  <a:schemeClr val="tx1">
                    <a:lumMod val="95000"/>
                    <a:lumOff val="5000"/>
                  </a:schemeClr>
                </a:solidFill>
              </a:rPr>
              <a:t>管理</a:t>
            </a:r>
            <a:r>
              <a:rPr lang="zh-CN" altLang="en-US" sz="2000" dirty="0">
                <a:solidFill>
                  <a:schemeClr val="tx1">
                    <a:lumMod val="95000"/>
                    <a:lumOff val="5000"/>
                  </a:schemeClr>
                </a:solidFill>
              </a:rPr>
              <a:t>素材</a:t>
            </a:r>
            <a:r>
              <a:rPr lang="zh-CN" altLang="en-US" sz="2000" dirty="0" smtClean="0">
                <a:solidFill>
                  <a:schemeClr val="tx1">
                    <a:lumMod val="95000"/>
                    <a:lumOff val="5000"/>
                  </a:schemeClr>
                </a:solidFill>
              </a:rPr>
              <a:t>库</a:t>
            </a:r>
            <a:endParaRPr lang="zh-CN" altLang="en-US" sz="2000" dirty="0">
              <a:solidFill>
                <a:schemeClr val="tx1">
                  <a:lumMod val="95000"/>
                  <a:lumOff val="5000"/>
                </a:schemeClr>
              </a:solidFill>
            </a:endParaRPr>
          </a:p>
        </p:txBody>
      </p:sp>
      <p:pic>
        <p:nvPicPr>
          <p:cNvPr id="2" name="图片 1"/>
          <p:cNvPicPr>
            <a:picLocks noChangeAspect="1"/>
          </p:cNvPicPr>
          <p:nvPr/>
        </p:nvPicPr>
        <p:blipFill>
          <a:blip r:embed="rId4"/>
          <a:stretch>
            <a:fillRect/>
          </a:stretch>
        </p:blipFill>
        <p:spPr>
          <a:xfrm>
            <a:off x="2538906" y="111037"/>
            <a:ext cx="6475788" cy="6258296"/>
          </a:xfrm>
          <a:prstGeom prst="rect">
            <a:avLst/>
          </a:prstGeom>
        </p:spPr>
      </p:pic>
      <p:pic>
        <p:nvPicPr>
          <p:cNvPr id="7" name="图片 6"/>
          <p:cNvPicPr>
            <a:picLocks noChangeAspect="1"/>
          </p:cNvPicPr>
          <p:nvPr/>
        </p:nvPicPr>
        <p:blipFill>
          <a:blip r:embed="rId5"/>
          <a:stretch>
            <a:fillRect/>
          </a:stretch>
        </p:blipFill>
        <p:spPr>
          <a:xfrm>
            <a:off x="9078857" y="309498"/>
            <a:ext cx="3214739" cy="6078307"/>
          </a:xfrm>
          <a:prstGeom prst="rect">
            <a:avLst/>
          </a:prstGeom>
        </p:spPr>
      </p:pic>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cSld>
  <p:clrMapOvr>
    <a:masterClrMapping/>
  </p:clrMapOvr>
  <p:transition advTm="2346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12"/>
          <p:cNvSpPr/>
          <p:nvPr/>
        </p:nvSpPr>
        <p:spPr>
          <a:xfrm>
            <a:off x="222885" y="187325"/>
            <a:ext cx="1598295" cy="64516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26390" y="187325"/>
            <a:ext cx="134429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原型</a:t>
            </a:r>
          </a:p>
        </p:txBody>
      </p:sp>
      <p:pic>
        <p:nvPicPr>
          <p:cNvPr id="4" name="图片 3"/>
          <p:cNvPicPr>
            <a:picLocks noChangeAspect="1"/>
          </p:cNvPicPr>
          <p:nvPr/>
        </p:nvPicPr>
        <p:blipFill>
          <a:blip r:embed="rId4"/>
          <a:stretch>
            <a:fillRect/>
          </a:stretch>
        </p:blipFill>
        <p:spPr>
          <a:xfrm>
            <a:off x="6727190" y="4445"/>
            <a:ext cx="3344545" cy="6853555"/>
          </a:xfrm>
          <a:prstGeom prst="rect">
            <a:avLst/>
          </a:prstGeom>
        </p:spPr>
      </p:pic>
      <p:pic>
        <p:nvPicPr>
          <p:cNvPr id="5" name="图片 4"/>
          <p:cNvPicPr>
            <a:picLocks noChangeAspect="1"/>
          </p:cNvPicPr>
          <p:nvPr/>
        </p:nvPicPr>
        <p:blipFill>
          <a:blip r:embed="rId5"/>
          <a:stretch>
            <a:fillRect/>
          </a:stretch>
        </p:blipFill>
        <p:spPr>
          <a:xfrm>
            <a:off x="1542415" y="1827530"/>
            <a:ext cx="4491355" cy="3893185"/>
          </a:xfrm>
          <a:prstGeom prst="rect">
            <a:avLst/>
          </a:prstGeom>
        </p:spPr>
      </p:pic>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cSld>
  <p:clrMapOvr>
    <a:masterClrMapping/>
  </p:clrMapOvr>
  <p:transition advTm="2984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12"/>
          <p:cNvSpPr/>
          <p:nvPr/>
        </p:nvSpPr>
        <p:spPr>
          <a:xfrm>
            <a:off x="222885" y="187325"/>
            <a:ext cx="1598295" cy="64516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26390" y="187325"/>
            <a:ext cx="134429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原型</a:t>
            </a:r>
          </a:p>
        </p:txBody>
      </p:sp>
      <p:pic>
        <p:nvPicPr>
          <p:cNvPr id="5" name="图片 4"/>
          <p:cNvPicPr>
            <a:picLocks noChangeAspect="1"/>
          </p:cNvPicPr>
          <p:nvPr/>
        </p:nvPicPr>
        <p:blipFill>
          <a:blip r:embed="rId4"/>
          <a:stretch>
            <a:fillRect/>
          </a:stretch>
        </p:blipFill>
        <p:spPr>
          <a:xfrm>
            <a:off x="5360670" y="76835"/>
            <a:ext cx="6624320" cy="6781165"/>
          </a:xfrm>
          <a:prstGeom prst="rect">
            <a:avLst/>
          </a:prstGeom>
        </p:spPr>
      </p:pic>
      <p:pic>
        <p:nvPicPr>
          <p:cNvPr id="7" name="图片 6"/>
          <p:cNvPicPr>
            <a:picLocks noChangeAspect="1"/>
          </p:cNvPicPr>
          <p:nvPr/>
        </p:nvPicPr>
        <p:blipFill>
          <a:blip r:embed="rId5"/>
          <a:stretch>
            <a:fillRect/>
          </a:stretch>
        </p:blipFill>
        <p:spPr>
          <a:xfrm>
            <a:off x="438785" y="1712595"/>
            <a:ext cx="4626610" cy="3509645"/>
          </a:xfrm>
          <a:prstGeom prst="rect">
            <a:avLst/>
          </a:prstGeom>
        </p:spPr>
      </p:pic>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cSld>
  <p:clrMapOvr>
    <a:masterClrMapping/>
  </p:clrMapOvr>
  <p:transition advTm="2773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12"/>
          <p:cNvSpPr/>
          <p:nvPr/>
        </p:nvSpPr>
        <p:spPr>
          <a:xfrm>
            <a:off x="222885" y="187325"/>
            <a:ext cx="1598295" cy="64516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26390" y="187325"/>
            <a:ext cx="134429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原型</a:t>
            </a:r>
          </a:p>
        </p:txBody>
      </p:sp>
      <p:pic>
        <p:nvPicPr>
          <p:cNvPr id="7" name="图片 6"/>
          <p:cNvPicPr>
            <a:picLocks noChangeAspect="1"/>
          </p:cNvPicPr>
          <p:nvPr/>
        </p:nvPicPr>
        <p:blipFill>
          <a:blip r:embed="rId4"/>
          <a:stretch>
            <a:fillRect/>
          </a:stretch>
        </p:blipFill>
        <p:spPr>
          <a:xfrm>
            <a:off x="222885" y="1777365"/>
            <a:ext cx="4626610" cy="3509645"/>
          </a:xfrm>
          <a:prstGeom prst="rect">
            <a:avLst/>
          </a:prstGeom>
        </p:spPr>
      </p:pic>
      <p:pic>
        <p:nvPicPr>
          <p:cNvPr id="2" name="图片 1"/>
          <p:cNvPicPr>
            <a:picLocks noChangeAspect="1"/>
          </p:cNvPicPr>
          <p:nvPr/>
        </p:nvPicPr>
        <p:blipFill>
          <a:blip r:embed="rId5"/>
          <a:stretch>
            <a:fillRect/>
          </a:stretch>
        </p:blipFill>
        <p:spPr>
          <a:xfrm>
            <a:off x="5065395" y="114935"/>
            <a:ext cx="6863715" cy="6628130"/>
          </a:xfrm>
          <a:prstGeom prst="rect">
            <a:avLst/>
          </a:prstGeom>
        </p:spPr>
      </p:pic>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cSld>
  <p:clrMapOvr>
    <a:masterClrMapping/>
  </p:clrMapOvr>
  <p:transition advTm="3250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12"/>
          <p:cNvSpPr/>
          <p:nvPr/>
        </p:nvSpPr>
        <p:spPr>
          <a:xfrm>
            <a:off x="222885" y="187325"/>
            <a:ext cx="1598295" cy="64516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26390" y="187325"/>
            <a:ext cx="134429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原型</a:t>
            </a:r>
          </a:p>
        </p:txBody>
      </p:sp>
      <p:pic>
        <p:nvPicPr>
          <p:cNvPr id="3" name="图片 2"/>
          <p:cNvPicPr>
            <a:picLocks noChangeAspect="1"/>
          </p:cNvPicPr>
          <p:nvPr/>
        </p:nvPicPr>
        <p:blipFill>
          <a:blip r:embed="rId4"/>
          <a:stretch>
            <a:fillRect/>
          </a:stretch>
        </p:blipFill>
        <p:spPr>
          <a:xfrm>
            <a:off x="6910070" y="52070"/>
            <a:ext cx="3397250" cy="6960235"/>
          </a:xfrm>
          <a:prstGeom prst="rect">
            <a:avLst/>
          </a:prstGeom>
        </p:spPr>
      </p:pic>
      <p:sp>
        <p:nvSpPr>
          <p:cNvPr id="8" name="文本框 7"/>
          <p:cNvSpPr txBox="1"/>
          <p:nvPr/>
        </p:nvSpPr>
        <p:spPr>
          <a:xfrm>
            <a:off x="2102485" y="2501900"/>
            <a:ext cx="2971800" cy="2061210"/>
          </a:xfrm>
          <a:prstGeom prst="rect">
            <a:avLst/>
          </a:prstGeom>
          <a:noFill/>
        </p:spPr>
        <p:txBody>
          <a:bodyPr wrap="square" rtlCol="0">
            <a:spAutoFit/>
          </a:bodyPr>
          <a:lstStyle/>
          <a:p>
            <a:pPr algn="l"/>
            <a:r>
              <a:rPr lang="zh-CN" altLang="en-US" sz="2400" dirty="0">
                <a:solidFill>
                  <a:schemeClr val="tx1">
                    <a:lumMod val="95000"/>
                    <a:lumOff val="5000"/>
                  </a:schemeClr>
                </a:solidFill>
              </a:rPr>
              <a:t>设置界面</a:t>
            </a:r>
          </a:p>
          <a:p>
            <a:pPr algn="l"/>
            <a:endParaRPr lang="zh-CN" altLang="en-US" sz="2400" dirty="0">
              <a:solidFill>
                <a:schemeClr val="tx1">
                  <a:lumMod val="95000"/>
                  <a:lumOff val="5000"/>
                </a:schemeClr>
              </a:solidFill>
            </a:endParaRPr>
          </a:p>
          <a:p>
            <a:pPr algn="l"/>
            <a:r>
              <a:rPr lang="zh-CN" altLang="en-US" sz="2000" dirty="0">
                <a:solidFill>
                  <a:schemeClr val="tx1">
                    <a:lumMod val="95000"/>
                    <a:lumOff val="5000"/>
                  </a:schemeClr>
                </a:solidFill>
              </a:rPr>
              <a:t>用户可以在此打印自己在</a:t>
            </a:r>
            <a:r>
              <a:rPr lang="en-US" altLang="zh-CN" sz="2000" dirty="0">
                <a:solidFill>
                  <a:schemeClr val="tx1">
                    <a:lumMod val="95000"/>
                    <a:lumOff val="5000"/>
                  </a:schemeClr>
                </a:solidFill>
              </a:rPr>
              <a:t>app</a:t>
            </a:r>
            <a:r>
              <a:rPr lang="zh-CN" altLang="en-US" sz="2000" dirty="0">
                <a:solidFill>
                  <a:schemeClr val="tx1">
                    <a:lumMod val="95000"/>
                    <a:lumOff val="5000"/>
                  </a:schemeClr>
                </a:solidFill>
              </a:rPr>
              <a:t>上制作的手账，将其实体化。还有其他基本的设置都在此页</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cSld>
  <p:clrMapOvr>
    <a:masterClrMapping/>
  </p:clrMapOvr>
  <p:transition advTm="2647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12"/>
          <p:cNvSpPr/>
          <p:nvPr/>
        </p:nvSpPr>
        <p:spPr>
          <a:xfrm>
            <a:off x="222885" y="187325"/>
            <a:ext cx="3820160" cy="64516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26390" y="187325"/>
            <a:ext cx="3717290"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产品结构图</a:t>
            </a:r>
          </a:p>
        </p:txBody>
      </p:sp>
      <p:pic>
        <p:nvPicPr>
          <p:cNvPr id="2" name="图片 1"/>
          <p:cNvPicPr>
            <a:picLocks noChangeAspect="1"/>
          </p:cNvPicPr>
          <p:nvPr/>
        </p:nvPicPr>
        <p:blipFill>
          <a:blip r:embed="rId4"/>
          <a:stretch>
            <a:fillRect/>
          </a:stretch>
        </p:blipFill>
        <p:spPr>
          <a:xfrm>
            <a:off x="162560" y="1244600"/>
            <a:ext cx="11866245" cy="4887595"/>
          </a:xfrm>
          <a:prstGeom prst="rect">
            <a:avLst/>
          </a:prstGeom>
        </p:spPr>
      </p:pic>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cSld>
  <p:clrMapOvr>
    <a:masterClrMapping/>
  </p:clrMapOvr>
  <p:transition advTm="4842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064735" y="3251800"/>
            <a:ext cx="2476106" cy="369332"/>
          </a:xfrm>
          <a:prstGeom prst="rect">
            <a:avLst/>
          </a:prstGeom>
          <a:noFill/>
        </p:spPr>
        <p:txBody>
          <a:bodyPr wrap="square" rtlCol="0">
            <a:spAutoFit/>
          </a:bodyPr>
          <a:lstStyle/>
          <a:p>
            <a:r>
              <a:rPr lang="zh-CN" altLang="en-US" dirty="0">
                <a:solidFill>
                  <a:schemeClr val="bg1"/>
                </a:solidFill>
              </a:rPr>
              <a:t>单击此处添加标题文本</a:t>
            </a:r>
          </a:p>
        </p:txBody>
      </p:sp>
      <p:sp>
        <p:nvSpPr>
          <p:cNvPr id="7" name="矩形: 圆角 12"/>
          <p:cNvSpPr/>
          <p:nvPr/>
        </p:nvSpPr>
        <p:spPr>
          <a:xfrm>
            <a:off x="2168525" y="2114550"/>
            <a:ext cx="7854950" cy="350647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2623185" y="2559050"/>
            <a:ext cx="6946265" cy="2676525"/>
          </a:xfrm>
          <a:prstGeom prst="rect">
            <a:avLst/>
          </a:prstGeom>
          <a:noFill/>
        </p:spPr>
        <p:txBody>
          <a:bodyPr wrap="square" rtlCol="0">
            <a:spAutoFit/>
          </a:bodyPr>
          <a:lstStyle/>
          <a:p>
            <a:pPr algn="l"/>
            <a:r>
              <a:rPr lang="zh-CN" altLang="en-US" sz="2400" dirty="0">
                <a:solidFill>
                  <a:schemeClr val="bg1"/>
                </a:solidFill>
              </a:rPr>
              <a:t>用户可以在“取材”界面使用照相机，拍摄日常生活中的图片，软件会检测裁剪出图像主题区域；</a:t>
            </a:r>
          </a:p>
          <a:p>
            <a:pPr algn="l"/>
            <a:r>
              <a:rPr lang="zh-CN" altLang="en-US" sz="2400" dirty="0">
                <a:solidFill>
                  <a:schemeClr val="bg1"/>
                </a:solidFill>
              </a:rPr>
              <a:t>接着用户可以将刚才裁剪出来的主题区域转换成卡通画或者素描的风格，这样就得到了装饰手账的一个材料啦。</a:t>
            </a:r>
          </a:p>
          <a:p>
            <a:pPr algn="l"/>
            <a:r>
              <a:rPr lang="zh-CN" altLang="en-US" sz="2400" dirty="0">
                <a:solidFill>
                  <a:schemeClr val="bg1"/>
                </a:solidFill>
              </a:rPr>
              <a:t>其次，如果用户需要对图片的对比度进行调整，也可以通过“调整对比度”进行相应的调整。</a:t>
            </a:r>
          </a:p>
        </p:txBody>
      </p:sp>
      <p:sp>
        <p:nvSpPr>
          <p:cNvPr id="5" name="文本框 4"/>
          <p:cNvSpPr txBox="1"/>
          <p:nvPr/>
        </p:nvSpPr>
        <p:spPr>
          <a:xfrm>
            <a:off x="4436745" y="1134745"/>
            <a:ext cx="331787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口头操作说明</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cSld>
  <p:clrMapOvr>
    <a:masterClrMapping/>
  </p:clrMapOvr>
  <p:transition advTm="2992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4349432" y="2511310"/>
            <a:ext cx="3515995" cy="526415"/>
            <a:chOff x="4645" y="3275"/>
            <a:chExt cx="5537" cy="829"/>
          </a:xfrm>
        </p:grpSpPr>
        <p:sp>
          <p:nvSpPr>
            <p:cNvPr id="7" name="矩形: 圆角 6"/>
            <p:cNvSpPr/>
            <p:nvPr/>
          </p:nvSpPr>
          <p:spPr>
            <a:xfrm>
              <a:off x="4645" y="3275"/>
              <a:ext cx="816" cy="816"/>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4645" y="3288"/>
              <a:ext cx="5537" cy="816"/>
              <a:chOff x="5625" y="5004"/>
              <a:chExt cx="5537" cy="816"/>
            </a:xfrm>
          </p:grpSpPr>
          <p:sp>
            <p:nvSpPr>
              <p:cNvPr id="9" name="文本框 8"/>
              <p:cNvSpPr txBox="1"/>
              <p:nvPr/>
            </p:nvSpPr>
            <p:spPr>
              <a:xfrm>
                <a:off x="5625" y="5036"/>
                <a:ext cx="980" cy="727"/>
              </a:xfrm>
              <a:prstGeom prst="rect">
                <a:avLst/>
              </a:prstGeom>
              <a:noFill/>
            </p:spPr>
            <p:txBody>
              <a:bodyPr wrap="square" rtlCol="0">
                <a:spAutoFit/>
              </a:bodyPr>
              <a:lstStyle/>
              <a:p>
                <a:r>
                  <a:rPr lang="en-US" altLang="zh-CN" sz="2400" b="1" dirty="0">
                    <a:solidFill>
                      <a:schemeClr val="bg1"/>
                    </a:solidFill>
                  </a:rPr>
                  <a:t>01</a:t>
                </a:r>
                <a:endParaRPr lang="zh-CN" altLang="en-US" sz="2400" b="1" dirty="0">
                  <a:solidFill>
                    <a:schemeClr val="bg1"/>
                  </a:solidFill>
                </a:endParaRPr>
              </a:p>
            </p:txBody>
          </p:sp>
          <p:grpSp>
            <p:nvGrpSpPr>
              <p:cNvPr id="4" name="组合 3"/>
              <p:cNvGrpSpPr/>
              <p:nvPr/>
            </p:nvGrpSpPr>
            <p:grpSpPr>
              <a:xfrm>
                <a:off x="6709" y="5004"/>
                <a:ext cx="4453" cy="816"/>
                <a:chOff x="6709" y="5004"/>
                <a:chExt cx="4453" cy="816"/>
              </a:xfrm>
            </p:grpSpPr>
            <p:sp>
              <p:nvSpPr>
                <p:cNvPr id="13" name="矩形: 圆角 12"/>
                <p:cNvSpPr/>
                <p:nvPr/>
              </p:nvSpPr>
              <p:spPr>
                <a:xfrm>
                  <a:off x="6709" y="5004"/>
                  <a:ext cx="4453" cy="816"/>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6986" y="5106"/>
                  <a:ext cx="3899" cy="580"/>
                </a:xfrm>
                <a:prstGeom prst="rect">
                  <a:avLst/>
                </a:prstGeom>
                <a:noFill/>
              </p:spPr>
              <p:txBody>
                <a:bodyPr wrap="square" rtlCol="0">
                  <a:spAutoFit/>
                </a:bodyPr>
                <a:lstStyle/>
                <a:p>
                  <a:pPr algn="ctr"/>
                  <a:r>
                    <a:rPr lang="zh-CN" altLang="en-US" dirty="0">
                      <a:solidFill>
                        <a:schemeClr val="bg1"/>
                      </a:solidFill>
                    </a:rPr>
                    <a:t>图像主体检测API</a:t>
                  </a:r>
                </a:p>
              </p:txBody>
            </p:sp>
          </p:grpSp>
        </p:grpSp>
      </p:grpSp>
      <p:sp>
        <p:nvSpPr>
          <p:cNvPr id="11" name="文本框 10"/>
          <p:cNvSpPr txBox="1"/>
          <p:nvPr/>
        </p:nvSpPr>
        <p:spPr>
          <a:xfrm>
            <a:off x="4390072" y="3477145"/>
            <a:ext cx="3411220" cy="1198880"/>
          </a:xfrm>
          <a:prstGeom prst="rect">
            <a:avLst/>
          </a:prstGeom>
          <a:noFill/>
        </p:spPr>
        <p:txBody>
          <a:bodyPr wrap="square" rtlCol="0">
            <a:spAutoFit/>
          </a:bodyPr>
          <a:lstStyle/>
          <a:p>
            <a:pPr algn="l"/>
            <a:r>
              <a:rPr lang="zh-CN" altLang="en-US" dirty="0">
                <a:solidFill>
                  <a:schemeClr val="tx1">
                    <a:lumMod val="95000"/>
                    <a:lumOff val="5000"/>
                  </a:schemeClr>
                </a:solidFill>
              </a:rPr>
              <a:t>无需用户费神地亲手抠图，会识别用户拍摄到的图片，或是用户从手机相册中上传的图片，快速检测裁剪出图像主题区域。</a:t>
            </a:r>
          </a:p>
        </p:txBody>
      </p:sp>
      <p:sp>
        <p:nvSpPr>
          <p:cNvPr id="28" name="文本框 5"/>
          <p:cNvSpPr txBox="1"/>
          <p:nvPr/>
        </p:nvSpPr>
        <p:spPr>
          <a:xfrm>
            <a:off x="4792980" y="1069975"/>
            <a:ext cx="260540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加值宣言</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03977199"/>
      </p:ext>
    </p:extLst>
  </p:cSld>
  <p:clrMapOvr>
    <a:masterClrMapping/>
  </p:clrMapOvr>
  <p:transition advTm="162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064735" y="3251800"/>
            <a:ext cx="2476106" cy="369332"/>
          </a:xfrm>
          <a:prstGeom prst="rect">
            <a:avLst/>
          </a:prstGeom>
          <a:noFill/>
        </p:spPr>
        <p:txBody>
          <a:bodyPr wrap="square" rtlCol="0">
            <a:spAutoFit/>
          </a:bodyPr>
          <a:lstStyle/>
          <a:p>
            <a:r>
              <a:rPr lang="zh-CN" altLang="en-US" dirty="0">
                <a:solidFill>
                  <a:schemeClr val="bg1"/>
                </a:solidFill>
              </a:rPr>
              <a:t>单击此处添加标题文本</a:t>
            </a:r>
          </a:p>
        </p:txBody>
      </p:sp>
      <p:sp>
        <p:nvSpPr>
          <p:cNvPr id="7" name="矩形: 圆角 12"/>
          <p:cNvSpPr/>
          <p:nvPr/>
        </p:nvSpPr>
        <p:spPr>
          <a:xfrm>
            <a:off x="1521460" y="2114550"/>
            <a:ext cx="9181465" cy="406781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1884045" y="2559050"/>
            <a:ext cx="8423910" cy="3415030"/>
          </a:xfrm>
          <a:prstGeom prst="rect">
            <a:avLst/>
          </a:prstGeom>
          <a:noFill/>
        </p:spPr>
        <p:txBody>
          <a:bodyPr wrap="square" rtlCol="0">
            <a:spAutoFit/>
          </a:bodyPr>
          <a:lstStyle/>
          <a:p>
            <a:pPr algn="l"/>
            <a:r>
              <a:rPr lang="en-US" altLang="zh-CN" sz="2400" dirty="0">
                <a:solidFill>
                  <a:schemeClr val="bg1"/>
                </a:solidFill>
              </a:rPr>
              <a:t>	</a:t>
            </a:r>
            <a:r>
              <a:rPr lang="zh-CN" altLang="en-US" sz="2400" dirty="0">
                <a:solidFill>
                  <a:schemeClr val="bg1"/>
                </a:solidFill>
              </a:rPr>
              <a:t>用户可以拍摄或上传人物图片，会按照1：1 比例生成动漫二次元人像效果，可用于手账元素，用户只需上传图片，即可立刻获得千人千面的动漫人像。</a:t>
            </a:r>
          </a:p>
          <a:p>
            <a:pPr algn="l"/>
            <a:r>
              <a:rPr lang="en-US" altLang="zh-CN" sz="2400" dirty="0">
                <a:solidFill>
                  <a:schemeClr val="bg1"/>
                </a:solidFill>
              </a:rPr>
              <a:t>	</a:t>
            </a:r>
            <a:r>
              <a:rPr lang="zh-CN" altLang="en-US" sz="2400" dirty="0">
                <a:solidFill>
                  <a:schemeClr val="bg1"/>
                </a:solidFill>
              </a:rPr>
              <a:t>在首页可以找到自己平时创建的手账以及素材库，还可以在社区内与其他用户交流分享各自的素材。</a:t>
            </a:r>
          </a:p>
          <a:p>
            <a:pPr algn="l"/>
            <a:r>
              <a:rPr lang="en-US" altLang="zh-CN" sz="2400" dirty="0">
                <a:solidFill>
                  <a:schemeClr val="bg1"/>
                </a:solidFill>
              </a:rPr>
              <a:t>	</a:t>
            </a:r>
            <a:r>
              <a:rPr lang="zh-CN" altLang="en-US" sz="2400" dirty="0">
                <a:solidFill>
                  <a:schemeClr val="bg1"/>
                </a:solidFill>
              </a:rPr>
              <a:t>这个手账中的元素可以由用户自己拍摄，制作属于自己的特别手账，记下用户生活沿路的风景事物，便于用户在未来的某日翻看手账时，也能通过手账中的特别元素与记录的语句，回忆起当时的感受。</a:t>
            </a:r>
          </a:p>
        </p:txBody>
      </p:sp>
      <p:sp>
        <p:nvSpPr>
          <p:cNvPr id="5" name="文本框 4"/>
          <p:cNvSpPr txBox="1"/>
          <p:nvPr/>
        </p:nvSpPr>
        <p:spPr>
          <a:xfrm>
            <a:off x="4436745" y="1134745"/>
            <a:ext cx="331787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口头操作说明</a:t>
            </a: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cSld>
  <p:clrMapOvr>
    <a:masterClrMapping/>
  </p:clrMapOvr>
  <p:transition advTm="4399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064735" y="3251800"/>
            <a:ext cx="2476106" cy="369332"/>
          </a:xfrm>
          <a:prstGeom prst="rect">
            <a:avLst/>
          </a:prstGeom>
          <a:noFill/>
        </p:spPr>
        <p:txBody>
          <a:bodyPr wrap="square" rtlCol="0">
            <a:spAutoFit/>
          </a:bodyPr>
          <a:lstStyle/>
          <a:p>
            <a:r>
              <a:rPr lang="zh-CN" altLang="en-US" dirty="0">
                <a:solidFill>
                  <a:schemeClr val="bg1"/>
                </a:solidFill>
              </a:rPr>
              <a:t>单击此处添加标题文本</a:t>
            </a:r>
          </a:p>
        </p:txBody>
      </p:sp>
      <p:sp>
        <p:nvSpPr>
          <p:cNvPr id="5" name="文本框 4"/>
          <p:cNvSpPr txBox="1"/>
          <p:nvPr/>
        </p:nvSpPr>
        <p:spPr>
          <a:xfrm>
            <a:off x="4436745" y="1134745"/>
            <a:ext cx="331787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使用比较分析</a:t>
            </a:r>
          </a:p>
        </p:txBody>
      </p:sp>
      <p:pic>
        <p:nvPicPr>
          <p:cNvPr id="2" name="图片 1"/>
          <p:cNvPicPr>
            <a:picLocks noChangeAspect="1"/>
          </p:cNvPicPr>
          <p:nvPr/>
        </p:nvPicPr>
        <p:blipFill>
          <a:blip r:embed="rId4"/>
          <a:stretch>
            <a:fillRect/>
          </a:stretch>
        </p:blipFill>
        <p:spPr>
          <a:xfrm>
            <a:off x="215265" y="1912620"/>
            <a:ext cx="11760200" cy="4088765"/>
          </a:xfrm>
          <a:prstGeom prst="rect">
            <a:avLst/>
          </a:prstGeom>
        </p:spPr>
      </p:pic>
      <p:pic>
        <p:nvPicPr>
          <p:cNvPr id="6" name="音频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cSld>
  <p:clrMapOvr>
    <a:masterClrMapping/>
  </p:clrMapOvr>
  <p:transition advTm="5104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4477327" y="2451360"/>
            <a:ext cx="3515995" cy="526415"/>
            <a:chOff x="4645" y="3275"/>
            <a:chExt cx="5537" cy="829"/>
          </a:xfrm>
        </p:grpSpPr>
        <p:sp>
          <p:nvSpPr>
            <p:cNvPr id="21" name="矩形: 圆角 6"/>
            <p:cNvSpPr/>
            <p:nvPr/>
          </p:nvSpPr>
          <p:spPr>
            <a:xfrm>
              <a:off x="4645" y="3275"/>
              <a:ext cx="816" cy="816"/>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p:cNvGrpSpPr/>
            <p:nvPr/>
          </p:nvGrpSpPr>
          <p:grpSpPr>
            <a:xfrm>
              <a:off x="4645" y="3288"/>
              <a:ext cx="5537" cy="816"/>
              <a:chOff x="5625" y="5004"/>
              <a:chExt cx="5537" cy="816"/>
            </a:xfrm>
          </p:grpSpPr>
          <p:sp>
            <p:nvSpPr>
              <p:cNvPr id="23" name="文本框 22"/>
              <p:cNvSpPr txBox="1"/>
              <p:nvPr/>
            </p:nvSpPr>
            <p:spPr>
              <a:xfrm>
                <a:off x="5625" y="5036"/>
                <a:ext cx="980" cy="725"/>
              </a:xfrm>
              <a:prstGeom prst="rect">
                <a:avLst/>
              </a:prstGeom>
              <a:noFill/>
            </p:spPr>
            <p:txBody>
              <a:bodyPr wrap="square" rtlCol="0">
                <a:spAutoFit/>
              </a:bodyPr>
              <a:lstStyle/>
              <a:p>
                <a:r>
                  <a:rPr lang="en-US" altLang="zh-CN" sz="2400" b="1" dirty="0">
                    <a:solidFill>
                      <a:schemeClr val="bg1"/>
                    </a:solidFill>
                  </a:rPr>
                  <a:t>02</a:t>
                </a:r>
                <a:endParaRPr lang="zh-CN" altLang="en-US" sz="2400" b="1" dirty="0">
                  <a:solidFill>
                    <a:schemeClr val="bg1"/>
                  </a:solidFill>
                </a:endParaRPr>
              </a:p>
            </p:txBody>
          </p:sp>
          <p:grpSp>
            <p:nvGrpSpPr>
              <p:cNvPr id="24" name="组合 23"/>
              <p:cNvGrpSpPr/>
              <p:nvPr/>
            </p:nvGrpSpPr>
            <p:grpSpPr>
              <a:xfrm>
                <a:off x="6709" y="5004"/>
                <a:ext cx="4453" cy="816"/>
                <a:chOff x="6709" y="5004"/>
                <a:chExt cx="4453" cy="816"/>
              </a:xfrm>
            </p:grpSpPr>
            <p:sp>
              <p:nvSpPr>
                <p:cNvPr id="25" name="矩形: 圆角 12"/>
                <p:cNvSpPr/>
                <p:nvPr/>
              </p:nvSpPr>
              <p:spPr>
                <a:xfrm>
                  <a:off x="6709" y="5004"/>
                  <a:ext cx="4453" cy="816"/>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6986" y="5106"/>
                  <a:ext cx="3899" cy="580"/>
                </a:xfrm>
                <a:prstGeom prst="rect">
                  <a:avLst/>
                </a:prstGeom>
                <a:noFill/>
              </p:spPr>
              <p:txBody>
                <a:bodyPr wrap="square" rtlCol="0">
                  <a:spAutoFit/>
                </a:bodyPr>
                <a:lstStyle/>
                <a:p>
                  <a:pPr algn="ctr"/>
                  <a:r>
                    <a:rPr lang="zh-CN" altLang="en-US" dirty="0">
                      <a:solidFill>
                        <a:schemeClr val="bg1"/>
                      </a:solidFill>
                    </a:rPr>
                    <a:t>图像风格转换API</a:t>
                  </a:r>
                </a:p>
              </p:txBody>
            </p:sp>
          </p:grpSp>
        </p:grpSp>
      </p:grpSp>
      <p:sp>
        <p:nvSpPr>
          <p:cNvPr id="27" name="文本框 26"/>
          <p:cNvSpPr txBox="1"/>
          <p:nvPr/>
        </p:nvSpPr>
        <p:spPr>
          <a:xfrm>
            <a:off x="4517967" y="3417195"/>
            <a:ext cx="3411220" cy="1476375"/>
          </a:xfrm>
          <a:prstGeom prst="rect">
            <a:avLst/>
          </a:prstGeom>
          <a:noFill/>
        </p:spPr>
        <p:txBody>
          <a:bodyPr wrap="square" rtlCol="0">
            <a:spAutoFit/>
          </a:bodyPr>
          <a:lstStyle/>
          <a:p>
            <a:pPr algn="l"/>
            <a:r>
              <a:rPr lang="zh-CN" altLang="en-US" dirty="0">
                <a:solidFill>
                  <a:schemeClr val="tx1">
                    <a:lumMod val="95000"/>
                    <a:lumOff val="5000"/>
                  </a:schemeClr>
                </a:solidFill>
              </a:rPr>
              <a:t>轻松将裁剪出来的主题区域转换成卡通画或者素描的风格，使用户能从日常生活中取材，并用作手账的元素之一，使手账内容更贴切自己的生活。</a:t>
            </a:r>
          </a:p>
        </p:txBody>
      </p:sp>
      <p:sp>
        <p:nvSpPr>
          <p:cNvPr id="28" name="文本框 5"/>
          <p:cNvSpPr txBox="1"/>
          <p:nvPr/>
        </p:nvSpPr>
        <p:spPr>
          <a:xfrm>
            <a:off x="4792980" y="1069975"/>
            <a:ext cx="260540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加值宣言</a:t>
            </a:r>
          </a:p>
        </p:txBody>
      </p:sp>
      <p:pic>
        <p:nvPicPr>
          <p:cNvPr id="17" name="音频 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cSld>
  <p:clrMapOvr>
    <a:masterClrMapping/>
  </p:clrMapOvr>
  <p:transition advTm="214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792980" y="1069975"/>
            <a:ext cx="260540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加值宣言</a:t>
            </a:r>
          </a:p>
        </p:txBody>
      </p:sp>
      <p:grpSp>
        <p:nvGrpSpPr>
          <p:cNvPr id="3" name="组合 2"/>
          <p:cNvGrpSpPr/>
          <p:nvPr/>
        </p:nvGrpSpPr>
        <p:grpSpPr>
          <a:xfrm>
            <a:off x="1605915" y="2216150"/>
            <a:ext cx="3515995" cy="526415"/>
            <a:chOff x="4645" y="3275"/>
            <a:chExt cx="5537" cy="829"/>
          </a:xfrm>
        </p:grpSpPr>
        <p:sp>
          <p:nvSpPr>
            <p:cNvPr id="4" name="矩形: 圆角 6"/>
            <p:cNvSpPr/>
            <p:nvPr/>
          </p:nvSpPr>
          <p:spPr>
            <a:xfrm>
              <a:off x="4645" y="3275"/>
              <a:ext cx="816" cy="816"/>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4645" y="3288"/>
              <a:ext cx="5537" cy="816"/>
              <a:chOff x="5625" y="5004"/>
              <a:chExt cx="5537" cy="816"/>
            </a:xfrm>
          </p:grpSpPr>
          <p:sp>
            <p:nvSpPr>
              <p:cNvPr id="20" name="文本框 19"/>
              <p:cNvSpPr txBox="1"/>
              <p:nvPr/>
            </p:nvSpPr>
            <p:spPr>
              <a:xfrm>
                <a:off x="5625" y="5036"/>
                <a:ext cx="980" cy="725"/>
              </a:xfrm>
              <a:prstGeom prst="rect">
                <a:avLst/>
              </a:prstGeom>
              <a:noFill/>
            </p:spPr>
            <p:txBody>
              <a:bodyPr wrap="square" rtlCol="0">
                <a:spAutoFit/>
              </a:bodyPr>
              <a:lstStyle/>
              <a:p>
                <a:r>
                  <a:rPr lang="en-US" altLang="zh-CN" sz="2400" b="1" dirty="0">
                    <a:solidFill>
                      <a:schemeClr val="bg1"/>
                    </a:solidFill>
                  </a:rPr>
                  <a:t>03</a:t>
                </a:r>
                <a:endParaRPr lang="zh-CN" altLang="en-US" sz="2400" b="1" dirty="0">
                  <a:solidFill>
                    <a:schemeClr val="bg1"/>
                  </a:solidFill>
                </a:endParaRPr>
              </a:p>
            </p:txBody>
          </p:sp>
          <p:grpSp>
            <p:nvGrpSpPr>
              <p:cNvPr id="21" name="组合 20"/>
              <p:cNvGrpSpPr/>
              <p:nvPr/>
            </p:nvGrpSpPr>
            <p:grpSpPr>
              <a:xfrm>
                <a:off x="6709" y="5004"/>
                <a:ext cx="4453" cy="816"/>
                <a:chOff x="6709" y="5004"/>
                <a:chExt cx="4453" cy="816"/>
              </a:xfrm>
            </p:grpSpPr>
            <p:sp>
              <p:nvSpPr>
                <p:cNvPr id="22" name="矩形: 圆角 12"/>
                <p:cNvSpPr/>
                <p:nvPr/>
              </p:nvSpPr>
              <p:spPr>
                <a:xfrm>
                  <a:off x="6709" y="5004"/>
                  <a:ext cx="4453" cy="816"/>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6986" y="5106"/>
                  <a:ext cx="3899" cy="580"/>
                </a:xfrm>
                <a:prstGeom prst="rect">
                  <a:avLst/>
                </a:prstGeom>
                <a:noFill/>
              </p:spPr>
              <p:txBody>
                <a:bodyPr wrap="square" rtlCol="0">
                  <a:spAutoFit/>
                </a:bodyPr>
                <a:lstStyle/>
                <a:p>
                  <a:pPr algn="ctr"/>
                  <a:r>
                    <a:rPr lang="zh-CN" altLang="en-US" dirty="0">
                      <a:solidFill>
                        <a:schemeClr val="bg1"/>
                      </a:solidFill>
                    </a:rPr>
                    <a:t>图像对比度增强 API</a:t>
                  </a:r>
                </a:p>
              </p:txBody>
            </p:sp>
          </p:grpSp>
        </p:grpSp>
      </p:grpSp>
      <p:sp>
        <p:nvSpPr>
          <p:cNvPr id="24" name="文本框 23"/>
          <p:cNvSpPr txBox="1"/>
          <p:nvPr/>
        </p:nvSpPr>
        <p:spPr>
          <a:xfrm>
            <a:off x="1646555" y="3181985"/>
            <a:ext cx="3411220" cy="1198880"/>
          </a:xfrm>
          <a:prstGeom prst="rect">
            <a:avLst/>
          </a:prstGeom>
          <a:noFill/>
        </p:spPr>
        <p:txBody>
          <a:bodyPr wrap="square" rtlCol="0">
            <a:spAutoFit/>
          </a:bodyPr>
          <a:lstStyle/>
          <a:p>
            <a:pPr algn="l"/>
            <a:r>
              <a:rPr lang="zh-CN" altLang="en-US" dirty="0">
                <a:solidFill>
                  <a:schemeClr val="tx1">
                    <a:lumMod val="95000"/>
                    <a:lumOff val="5000"/>
                  </a:schemeClr>
                </a:solidFill>
              </a:rPr>
              <a:t>用户如果对拍摄或上传的图片、转换后的贴纸对比度不满意，可以提高或减低图片或贴纸的对比度。</a:t>
            </a:r>
          </a:p>
        </p:txBody>
      </p:sp>
      <p:grpSp>
        <p:nvGrpSpPr>
          <p:cNvPr id="25" name="组合 24"/>
          <p:cNvGrpSpPr/>
          <p:nvPr/>
        </p:nvGrpSpPr>
        <p:grpSpPr>
          <a:xfrm>
            <a:off x="7052945" y="2226310"/>
            <a:ext cx="3515995" cy="526415"/>
            <a:chOff x="4645" y="3275"/>
            <a:chExt cx="5537" cy="829"/>
          </a:xfrm>
        </p:grpSpPr>
        <p:sp>
          <p:nvSpPr>
            <p:cNvPr id="26" name="矩形: 圆角 6"/>
            <p:cNvSpPr/>
            <p:nvPr/>
          </p:nvSpPr>
          <p:spPr>
            <a:xfrm>
              <a:off x="4645" y="3275"/>
              <a:ext cx="816" cy="816"/>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p:cNvGrpSpPr/>
            <p:nvPr/>
          </p:nvGrpSpPr>
          <p:grpSpPr>
            <a:xfrm>
              <a:off x="4645" y="3288"/>
              <a:ext cx="5537" cy="816"/>
              <a:chOff x="5625" y="5004"/>
              <a:chExt cx="5537" cy="816"/>
            </a:xfrm>
          </p:grpSpPr>
          <p:sp>
            <p:nvSpPr>
              <p:cNvPr id="28" name="文本框 27"/>
              <p:cNvSpPr txBox="1"/>
              <p:nvPr/>
            </p:nvSpPr>
            <p:spPr>
              <a:xfrm>
                <a:off x="5625" y="5036"/>
                <a:ext cx="980" cy="725"/>
              </a:xfrm>
              <a:prstGeom prst="rect">
                <a:avLst/>
              </a:prstGeom>
              <a:noFill/>
            </p:spPr>
            <p:txBody>
              <a:bodyPr wrap="square" rtlCol="0">
                <a:spAutoFit/>
              </a:bodyPr>
              <a:lstStyle/>
              <a:p>
                <a:r>
                  <a:rPr lang="en-US" altLang="zh-CN" sz="2400" b="1" dirty="0">
                    <a:solidFill>
                      <a:schemeClr val="bg1"/>
                    </a:solidFill>
                  </a:rPr>
                  <a:t>04</a:t>
                </a:r>
                <a:endParaRPr lang="zh-CN" altLang="en-US" sz="2400" b="1" dirty="0">
                  <a:solidFill>
                    <a:schemeClr val="bg1"/>
                  </a:solidFill>
                </a:endParaRPr>
              </a:p>
            </p:txBody>
          </p:sp>
          <p:grpSp>
            <p:nvGrpSpPr>
              <p:cNvPr id="29" name="组合 28"/>
              <p:cNvGrpSpPr/>
              <p:nvPr/>
            </p:nvGrpSpPr>
            <p:grpSpPr>
              <a:xfrm>
                <a:off x="6709" y="5004"/>
                <a:ext cx="4453" cy="816"/>
                <a:chOff x="6709" y="5004"/>
                <a:chExt cx="4453" cy="816"/>
              </a:xfrm>
            </p:grpSpPr>
            <p:sp>
              <p:nvSpPr>
                <p:cNvPr id="30" name="矩形: 圆角 12"/>
                <p:cNvSpPr/>
                <p:nvPr/>
              </p:nvSpPr>
              <p:spPr>
                <a:xfrm>
                  <a:off x="6709" y="5004"/>
                  <a:ext cx="4453" cy="816"/>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6986" y="5106"/>
                  <a:ext cx="3899" cy="580"/>
                </a:xfrm>
                <a:prstGeom prst="rect">
                  <a:avLst/>
                </a:prstGeom>
                <a:noFill/>
              </p:spPr>
              <p:txBody>
                <a:bodyPr wrap="square" rtlCol="0">
                  <a:spAutoFit/>
                </a:bodyPr>
                <a:lstStyle/>
                <a:p>
                  <a:pPr algn="ctr"/>
                  <a:r>
                    <a:rPr lang="zh-CN" altLang="en-US" dirty="0">
                      <a:solidFill>
                        <a:schemeClr val="bg1"/>
                      </a:solidFill>
                    </a:rPr>
                    <a:t>人像动漫化 API</a:t>
                  </a:r>
                </a:p>
              </p:txBody>
            </p:sp>
          </p:grpSp>
        </p:grpSp>
      </p:grpSp>
      <p:sp>
        <p:nvSpPr>
          <p:cNvPr id="32" name="文本框 31"/>
          <p:cNvSpPr txBox="1"/>
          <p:nvPr/>
        </p:nvSpPr>
        <p:spPr>
          <a:xfrm>
            <a:off x="7093585" y="3192145"/>
            <a:ext cx="3658235" cy="923330"/>
          </a:xfrm>
          <a:prstGeom prst="rect">
            <a:avLst/>
          </a:prstGeom>
          <a:noFill/>
        </p:spPr>
        <p:txBody>
          <a:bodyPr wrap="square" rtlCol="0">
            <a:spAutoFit/>
          </a:bodyPr>
          <a:lstStyle/>
          <a:p>
            <a:pPr algn="l"/>
            <a:r>
              <a:rPr lang="zh-CN" altLang="en-US" dirty="0" smtClean="0">
                <a:solidFill>
                  <a:schemeClr val="tx1">
                    <a:lumMod val="95000"/>
                    <a:lumOff val="5000"/>
                  </a:schemeClr>
                </a:solidFill>
              </a:rPr>
              <a:t>用户</a:t>
            </a:r>
            <a:r>
              <a:rPr lang="zh-CN" altLang="en-US" dirty="0">
                <a:solidFill>
                  <a:schemeClr val="tx1">
                    <a:lumMod val="95000"/>
                    <a:lumOff val="5000"/>
                  </a:schemeClr>
                </a:solidFill>
              </a:rPr>
              <a:t>可以上传人物相关的图片，获得动漫二次元人像效果的人物照片，并将其化为手账元素使用到其中。</a:t>
            </a:r>
          </a:p>
        </p:txBody>
      </p:sp>
      <p:pic>
        <p:nvPicPr>
          <p:cNvPr id="7" name="音频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cSld>
  <p:clrMapOvr>
    <a:masterClrMapping/>
  </p:clrMapOvr>
  <p:transition advTm="2550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792980" y="1069975"/>
            <a:ext cx="260540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核心价值</a:t>
            </a:r>
          </a:p>
        </p:txBody>
      </p:sp>
      <p:sp>
        <p:nvSpPr>
          <p:cNvPr id="2" name="文本框 1"/>
          <p:cNvSpPr txBox="1"/>
          <p:nvPr/>
        </p:nvSpPr>
        <p:spPr>
          <a:xfrm>
            <a:off x="5064735" y="3251800"/>
            <a:ext cx="2476106" cy="369332"/>
          </a:xfrm>
          <a:prstGeom prst="rect">
            <a:avLst/>
          </a:prstGeom>
          <a:noFill/>
        </p:spPr>
        <p:txBody>
          <a:bodyPr wrap="square" rtlCol="0">
            <a:spAutoFit/>
          </a:bodyPr>
          <a:lstStyle/>
          <a:p>
            <a:r>
              <a:rPr lang="zh-CN" altLang="en-US" dirty="0">
                <a:solidFill>
                  <a:schemeClr val="bg1"/>
                </a:solidFill>
              </a:rPr>
              <a:t>单击此处添加标题文本</a:t>
            </a:r>
          </a:p>
        </p:txBody>
      </p:sp>
      <p:sp>
        <p:nvSpPr>
          <p:cNvPr id="7" name="矩形: 圆角 12"/>
          <p:cNvSpPr/>
          <p:nvPr/>
        </p:nvSpPr>
        <p:spPr>
          <a:xfrm>
            <a:off x="2168525" y="2114550"/>
            <a:ext cx="7854950" cy="282702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2623185" y="2559050"/>
            <a:ext cx="6946265" cy="1938020"/>
          </a:xfrm>
          <a:prstGeom prst="rect">
            <a:avLst/>
          </a:prstGeom>
          <a:noFill/>
        </p:spPr>
        <p:txBody>
          <a:bodyPr wrap="square" rtlCol="0">
            <a:spAutoFit/>
          </a:bodyPr>
          <a:lstStyle/>
          <a:p>
            <a:pPr algn="l"/>
            <a:r>
              <a:rPr lang="zh-CN" altLang="en-US" sz="2400" dirty="0">
                <a:solidFill>
                  <a:schemeClr val="bg1"/>
                </a:solidFill>
              </a:rPr>
              <a:t>最小可用产品（产品核心价值）为快速检测裁剪出图像主题区域，将其卡通化或者素描化，也可以拍摄人物相关的图片，将人物图像1：1 生成动漫二次元人像效果的照片，以上生成的图片均可以被当做手账的装饰元素进行使用。</a:t>
            </a:r>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cSld>
  <p:clrMapOvr>
    <a:masterClrMapping/>
  </p:clrMapOvr>
  <p:transition advTm="2190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481070" y="1059180"/>
            <a:ext cx="523049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核心价值与用户痛点</a:t>
            </a:r>
          </a:p>
        </p:txBody>
      </p:sp>
      <p:sp>
        <p:nvSpPr>
          <p:cNvPr id="2" name="文本框 1"/>
          <p:cNvSpPr txBox="1"/>
          <p:nvPr/>
        </p:nvSpPr>
        <p:spPr>
          <a:xfrm>
            <a:off x="5064735" y="3251800"/>
            <a:ext cx="2476106" cy="369332"/>
          </a:xfrm>
          <a:prstGeom prst="rect">
            <a:avLst/>
          </a:prstGeom>
          <a:noFill/>
        </p:spPr>
        <p:txBody>
          <a:bodyPr wrap="square" rtlCol="0">
            <a:spAutoFit/>
          </a:bodyPr>
          <a:lstStyle/>
          <a:p>
            <a:r>
              <a:rPr lang="zh-CN" altLang="en-US" dirty="0">
                <a:solidFill>
                  <a:schemeClr val="bg1"/>
                </a:solidFill>
              </a:rPr>
              <a:t>单击此处添加标题文本</a:t>
            </a:r>
          </a:p>
        </p:txBody>
      </p:sp>
      <p:sp>
        <p:nvSpPr>
          <p:cNvPr id="7" name="矩形: 圆角 12"/>
          <p:cNvSpPr/>
          <p:nvPr/>
        </p:nvSpPr>
        <p:spPr>
          <a:xfrm>
            <a:off x="2168525" y="2114550"/>
            <a:ext cx="7854950" cy="2265045"/>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2623185" y="2559050"/>
            <a:ext cx="6946265" cy="1938020"/>
          </a:xfrm>
          <a:prstGeom prst="rect">
            <a:avLst/>
          </a:prstGeom>
          <a:noFill/>
        </p:spPr>
        <p:txBody>
          <a:bodyPr wrap="square" rtlCol="0">
            <a:spAutoFit/>
          </a:bodyPr>
          <a:lstStyle/>
          <a:p>
            <a:pPr algn="l"/>
            <a:r>
              <a:rPr lang="en-US" altLang="zh-CN" sz="2400" dirty="0">
                <a:solidFill>
                  <a:schemeClr val="bg1"/>
                </a:solidFill>
              </a:rPr>
              <a:t>1</a:t>
            </a:r>
            <a:r>
              <a:rPr lang="zh-CN" altLang="en-US" sz="2400" dirty="0">
                <a:solidFill>
                  <a:schemeClr val="bg1"/>
                </a:solidFill>
              </a:rPr>
              <a:t>、想要画出在日常生活中看见的花卉植物，亦或者是日常物品，景色等，但是绘画技术不好，手残无法画出自己想要的样子的用户</a:t>
            </a:r>
          </a:p>
          <a:p>
            <a:pPr algn="l"/>
            <a:endParaRPr lang="zh-CN" altLang="en-US" sz="2400" dirty="0">
              <a:solidFill>
                <a:schemeClr val="bg1"/>
              </a:solidFill>
            </a:endParaRPr>
          </a:p>
          <a:p>
            <a:pPr algn="l"/>
            <a:endParaRPr lang="zh-CN" altLang="en-US" sz="2400" dirty="0">
              <a:solidFill>
                <a:schemeClr val="bg1"/>
              </a:solidFill>
            </a:endParaRPr>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cSld>
  <p:clrMapOvr>
    <a:masterClrMapping/>
  </p:clrMapOvr>
  <p:transition advTm="1825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481070" y="1059180"/>
            <a:ext cx="523049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核心价值与用户痛点</a:t>
            </a:r>
          </a:p>
        </p:txBody>
      </p:sp>
      <p:sp>
        <p:nvSpPr>
          <p:cNvPr id="2" name="文本框 1"/>
          <p:cNvSpPr txBox="1"/>
          <p:nvPr/>
        </p:nvSpPr>
        <p:spPr>
          <a:xfrm>
            <a:off x="5064735" y="3251800"/>
            <a:ext cx="2476106" cy="369332"/>
          </a:xfrm>
          <a:prstGeom prst="rect">
            <a:avLst/>
          </a:prstGeom>
          <a:noFill/>
        </p:spPr>
        <p:txBody>
          <a:bodyPr wrap="square" rtlCol="0">
            <a:spAutoFit/>
          </a:bodyPr>
          <a:lstStyle/>
          <a:p>
            <a:r>
              <a:rPr lang="zh-CN" altLang="en-US" dirty="0">
                <a:solidFill>
                  <a:schemeClr val="bg1"/>
                </a:solidFill>
              </a:rPr>
              <a:t>单击此处添加标题文本</a:t>
            </a:r>
          </a:p>
        </p:txBody>
      </p:sp>
      <p:sp>
        <p:nvSpPr>
          <p:cNvPr id="7" name="矩形: 圆角 12"/>
          <p:cNvSpPr/>
          <p:nvPr/>
        </p:nvSpPr>
        <p:spPr>
          <a:xfrm>
            <a:off x="2168525" y="2114550"/>
            <a:ext cx="7854950" cy="3527425"/>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2623185" y="2559050"/>
            <a:ext cx="6946265" cy="2676525"/>
          </a:xfrm>
          <a:prstGeom prst="rect">
            <a:avLst/>
          </a:prstGeom>
          <a:noFill/>
        </p:spPr>
        <p:txBody>
          <a:bodyPr wrap="square" rtlCol="0">
            <a:spAutoFit/>
          </a:bodyPr>
          <a:lstStyle/>
          <a:p>
            <a:pPr algn="l"/>
            <a:r>
              <a:rPr lang="en-US" altLang="zh-CN" sz="2400" dirty="0">
                <a:solidFill>
                  <a:schemeClr val="bg1"/>
                </a:solidFill>
              </a:rPr>
              <a:t>2</a:t>
            </a:r>
            <a:r>
              <a:rPr lang="zh-CN" altLang="en-US" sz="2400" dirty="0">
                <a:solidFill>
                  <a:schemeClr val="bg1"/>
                </a:solidFill>
              </a:rPr>
              <a:t>、想要按照现实人物画出二次元形象的人但是身为“手残党”无法画出好看的二次元人物图，无法将其记录在手账中的用户</a:t>
            </a:r>
          </a:p>
          <a:p>
            <a:pPr algn="l"/>
            <a:endParaRPr lang="zh-CN" altLang="en-US" sz="2400" dirty="0">
              <a:solidFill>
                <a:schemeClr val="bg1"/>
              </a:solidFill>
            </a:endParaRPr>
          </a:p>
          <a:p>
            <a:pPr algn="l"/>
            <a:r>
              <a:rPr lang="en-US" altLang="zh-CN" sz="2400" dirty="0">
                <a:solidFill>
                  <a:schemeClr val="bg1"/>
                </a:solidFill>
              </a:rPr>
              <a:t>3</a:t>
            </a:r>
            <a:r>
              <a:rPr lang="zh-CN" altLang="en-US" sz="2400" dirty="0">
                <a:solidFill>
                  <a:schemeClr val="bg1"/>
                </a:solidFill>
              </a:rPr>
              <a:t>、用户拍出的照片或本地的相片对比度不够或太过高，想要通过手机app来对图片的对比度进行调整</a:t>
            </a:r>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cSld>
  <p:clrMapOvr>
    <a:masterClrMapping/>
  </p:clrMapOvr>
  <p:transition advTm="2426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481070" y="1059180"/>
            <a:ext cx="5230495"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核心价值与用户痛点</a:t>
            </a:r>
          </a:p>
        </p:txBody>
      </p:sp>
      <p:sp>
        <p:nvSpPr>
          <p:cNvPr id="2" name="文本框 1"/>
          <p:cNvSpPr txBox="1"/>
          <p:nvPr/>
        </p:nvSpPr>
        <p:spPr>
          <a:xfrm>
            <a:off x="5064735" y="3251800"/>
            <a:ext cx="2476106" cy="369332"/>
          </a:xfrm>
          <a:prstGeom prst="rect">
            <a:avLst/>
          </a:prstGeom>
          <a:noFill/>
        </p:spPr>
        <p:txBody>
          <a:bodyPr wrap="square" rtlCol="0">
            <a:spAutoFit/>
          </a:bodyPr>
          <a:lstStyle/>
          <a:p>
            <a:r>
              <a:rPr lang="zh-CN" altLang="en-US" dirty="0">
                <a:solidFill>
                  <a:schemeClr val="bg1"/>
                </a:solidFill>
              </a:rPr>
              <a:t>单击此处添加标题文本</a:t>
            </a:r>
          </a:p>
        </p:txBody>
      </p:sp>
      <p:sp>
        <p:nvSpPr>
          <p:cNvPr id="7" name="矩形: 圆角 12"/>
          <p:cNvSpPr/>
          <p:nvPr/>
        </p:nvSpPr>
        <p:spPr>
          <a:xfrm>
            <a:off x="2168525" y="2114550"/>
            <a:ext cx="7854950" cy="251206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2623185" y="2559050"/>
            <a:ext cx="6946265" cy="1938020"/>
          </a:xfrm>
          <a:prstGeom prst="rect">
            <a:avLst/>
          </a:prstGeom>
          <a:noFill/>
        </p:spPr>
        <p:txBody>
          <a:bodyPr wrap="square" rtlCol="0">
            <a:spAutoFit/>
          </a:bodyPr>
          <a:lstStyle/>
          <a:p>
            <a:pPr algn="l"/>
            <a:r>
              <a:rPr lang="en-US" altLang="zh-CN" sz="2400" dirty="0">
                <a:solidFill>
                  <a:schemeClr val="bg1"/>
                </a:solidFill>
              </a:rPr>
              <a:t>4</a:t>
            </a:r>
            <a:r>
              <a:rPr lang="zh-CN" altLang="en-US" sz="2400" dirty="0">
                <a:solidFill>
                  <a:schemeClr val="bg1"/>
                </a:solidFill>
              </a:rPr>
              <a:t>、当今手账APP只有固定化的手账贴纸，而本款可以让用户另外地去生活中取材，化为自己手账中的元素，记录并发现生活中细小又美好的事物，使手账内容更贴切自己的生活。</a:t>
            </a:r>
          </a:p>
          <a:p>
            <a:pPr algn="l"/>
            <a:endParaRPr lang="zh-CN" altLang="en-US" sz="2400" dirty="0">
              <a:solidFill>
                <a:schemeClr val="bg1"/>
              </a:solidFill>
            </a:endParaRPr>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cSld>
  <p:clrMapOvr>
    <a:masterClrMapping/>
  </p:clrMapOvr>
  <p:transition advTm="1908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216275" y="1091565"/>
            <a:ext cx="5759450" cy="645160"/>
          </a:xfrm>
          <a:prstGeom prst="rect">
            <a:avLst/>
          </a:prstGeom>
          <a:noFill/>
        </p:spPr>
        <p:txBody>
          <a:bodyPr wrap="square" rtlCol="0">
            <a:spAutoFit/>
          </a:bodyPr>
          <a:lstStyle/>
          <a:p>
            <a:pPr algn="dist"/>
            <a:r>
              <a:rPr lang="zh-CN" altLang="en-US" sz="3600" dirty="0">
                <a:latin typeface="方正稚艺简体" panose="03000509000000000000" pitchFamily="65" charset="-122"/>
                <a:ea typeface="方正稚艺简体" panose="03000509000000000000" pitchFamily="65" charset="-122"/>
              </a:rPr>
              <a:t>人工智能概率性与用户痛点</a:t>
            </a:r>
          </a:p>
        </p:txBody>
      </p:sp>
      <p:sp>
        <p:nvSpPr>
          <p:cNvPr id="2" name="文本框 1"/>
          <p:cNvSpPr txBox="1"/>
          <p:nvPr/>
        </p:nvSpPr>
        <p:spPr>
          <a:xfrm>
            <a:off x="5064735" y="3251800"/>
            <a:ext cx="2476106" cy="369332"/>
          </a:xfrm>
          <a:prstGeom prst="rect">
            <a:avLst/>
          </a:prstGeom>
          <a:noFill/>
        </p:spPr>
        <p:txBody>
          <a:bodyPr wrap="square" rtlCol="0">
            <a:spAutoFit/>
          </a:bodyPr>
          <a:lstStyle/>
          <a:p>
            <a:r>
              <a:rPr lang="zh-CN" altLang="en-US" dirty="0">
                <a:solidFill>
                  <a:schemeClr val="bg1"/>
                </a:solidFill>
              </a:rPr>
              <a:t>单击此处添加标题文本</a:t>
            </a:r>
          </a:p>
        </p:txBody>
      </p:sp>
      <p:sp>
        <p:nvSpPr>
          <p:cNvPr id="7" name="矩形: 圆角 12"/>
          <p:cNvSpPr/>
          <p:nvPr/>
        </p:nvSpPr>
        <p:spPr>
          <a:xfrm>
            <a:off x="2168525" y="2114550"/>
            <a:ext cx="7854950" cy="2512060"/>
          </a:xfrm>
          <a:prstGeom prst="roundRect">
            <a:avLst/>
          </a:prstGeom>
          <a:solidFill>
            <a:srgbClr val="C1AB8F"/>
          </a:solidFill>
          <a:ln>
            <a:solidFill>
              <a:srgbClr val="C1AB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p:cNvSpPr txBox="1"/>
          <p:nvPr/>
        </p:nvSpPr>
        <p:spPr>
          <a:xfrm>
            <a:off x="2623185" y="2559050"/>
            <a:ext cx="6946265" cy="1568450"/>
          </a:xfrm>
          <a:prstGeom prst="rect">
            <a:avLst/>
          </a:prstGeom>
          <a:noFill/>
        </p:spPr>
        <p:txBody>
          <a:bodyPr wrap="square" rtlCol="0">
            <a:spAutoFit/>
          </a:bodyPr>
          <a:lstStyle/>
          <a:p>
            <a:pPr algn="l"/>
            <a:r>
              <a:rPr sz="2400" dirty="0">
                <a:solidFill>
                  <a:schemeClr val="bg1"/>
                </a:solidFill>
              </a:rPr>
              <a:t>图像主体检测API识别所裁剪的区域，是用户提交或拍摄图片的主要区域，所以如果用户拍摄的几个物体均占整个图像的差不多区域，那么用户想裁出来的区域与api所裁出的会有所偏差。</a:t>
            </a:r>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cSld>
  <p:clrMapOvr>
    <a:masterClrMapping/>
  </p:clrMapOvr>
  <p:transition advTm="2626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672</Words>
  <Application>Microsoft Office PowerPoint</Application>
  <PresentationFormat>自定义</PresentationFormat>
  <Paragraphs>67</Paragraphs>
  <Slides>21</Slides>
  <Notes>0</Notes>
  <HiddenSlides>0</HiddenSlides>
  <MMClips>21</MMClips>
  <ScaleCrop>false</ScaleCrop>
  <HeadingPairs>
    <vt:vector size="4" baseType="variant">
      <vt:variant>
        <vt:lpstr>主题</vt:lpstr>
      </vt:variant>
      <vt:variant>
        <vt:i4>1</vt:i4>
      </vt:variant>
      <vt:variant>
        <vt:lpstr>幻灯片标题</vt:lpstr>
      </vt:variant>
      <vt:variant>
        <vt:i4>21</vt:i4>
      </vt:variant>
    </vt:vector>
  </HeadingPairs>
  <TitlesOfParts>
    <vt:vector size="22"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瑛丽 何</dc:creator>
  <cp:lastModifiedBy>94983</cp:lastModifiedBy>
  <cp:revision>34</cp:revision>
  <dcterms:created xsi:type="dcterms:W3CDTF">2019-04-28T05:47:00Z</dcterms:created>
  <dcterms:modified xsi:type="dcterms:W3CDTF">2020-01-10T00:21:20Z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